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890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4282" y="1857364"/>
            <a:ext cx="1884057" cy="3286148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/>
          <p:nvPr/>
        </p:nvSpPr>
        <p:spPr>
          <a:xfrm>
            <a:off x="2071669" y="0"/>
            <a:ext cx="7072329" cy="6357958"/>
          </a:xfrm>
          <a:prstGeom prst="ribbon2">
            <a:avLst>
              <a:gd name="adj1" fmla="val 16667"/>
              <a:gd name="adj2" fmla="val 50000"/>
            </a:avLst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18900000" scaled="0"/>
          </a:gra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2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-RU" sz="48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«История дорожного движения»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/>
        </p:nvSpPr>
        <p:spPr>
          <a:xfrm>
            <a:off x="0" y="142852"/>
            <a:ext cx="3500430" cy="1857388"/>
          </a:xfrm>
          <a:prstGeom prst="ribbon2">
            <a:avLst>
              <a:gd name="adj1" fmla="val 33333"/>
              <a:gd name="adj2" fmla="val 50000"/>
            </a:avLst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Современные правила дорожного движения</a:t>
            </a:r>
          </a:p>
        </p:txBody>
      </p:sp>
      <p:sp>
        <p:nvSpPr>
          <p:cNvPr id="181" name="Shape 181"/>
          <p:cNvSpPr/>
          <p:nvPr/>
        </p:nvSpPr>
        <p:spPr>
          <a:xfrm>
            <a:off x="3643305" y="1643050"/>
            <a:ext cx="5500693" cy="3416319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89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современных Правилах дорожного движения изложены обязанности водителей, пешеходов, пассажиров, даются описания дорожных знаков, светофоров и др. 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Поскольку дети относятся к пешеходам и пассажирам, они должны знать их обязанности. 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Правила нужны для безопасного движения по улицам и дорогам. Из-за нарушений Правил случаются аварии, гибнут и получают травмы пешеходы, водители и пассажиры.</a:t>
            </a:r>
          </a:p>
        </p:txBody>
      </p:sp>
      <p:pic>
        <p:nvPicPr>
          <p:cNvPr id="182" name="Shape 1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8662" y="2428867"/>
            <a:ext cx="2428891" cy="3357585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Shape 183"/>
          <p:cNvSpPr/>
          <p:nvPr/>
        </p:nvSpPr>
        <p:spPr>
          <a:xfrm>
            <a:off x="928662" y="2428867"/>
            <a:ext cx="2428892" cy="3357586"/>
          </a:xfrm>
          <a:prstGeom prst="round2DiagRect">
            <a:avLst>
              <a:gd name="adj1" fmla="val 16667"/>
              <a:gd name="adj2" fmla="val 0"/>
            </a:avLst>
          </a:prstGeom>
          <a:noFill/>
          <a:ln w="88900" cap="sq" cmpd="sng">
            <a:solidFill>
              <a:srgbClr val="7030A0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>
            <a:off x="0" y="571479"/>
            <a:ext cx="3500430" cy="857232"/>
          </a:xfrm>
          <a:prstGeom prst="ribbon2">
            <a:avLst>
              <a:gd name="adj1" fmla="val 16667"/>
              <a:gd name="adj2" fmla="val 50000"/>
            </a:avLst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Развитие дорог</a:t>
            </a:r>
          </a:p>
        </p:txBody>
      </p:sp>
      <p:sp>
        <p:nvSpPr>
          <p:cNvPr id="91" name="Shape 91"/>
          <p:cNvSpPr/>
          <p:nvPr/>
        </p:nvSpPr>
        <p:spPr>
          <a:xfrm>
            <a:off x="3214677" y="1571612"/>
            <a:ext cx="5643602" cy="4247316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89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Люди давно стали заботиться о развитии дорог. Для того, чтобы путешественники не сбились с пути, дорогу помечали. Каменные столбы диаметром 0,4-1,0 м высотой 1,25-3 м с указанием на них расстояния впервые были установлены на римских дорогах по указанию Гая Гракха в 12 году до н.э. Он измерил все дороги Рима и поставил каменные столбы для показания расстояний, через каждые 10 стадий (1800 м) устанавливали указатели, на которых указывалось расстояние до Рима и ближайшего населенного пункта, имя правителя и год, который построил дорогу, знаки, указывающие повороты. Счёт расстояний велся от бронзового столба, называемым «золотым», установленного у старого Римского Форума.</a:t>
            </a:r>
          </a:p>
        </p:txBody>
      </p:sp>
      <p:pic>
        <p:nvPicPr>
          <p:cNvPr id="92" name="Shape 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7158" y="2428867"/>
            <a:ext cx="1357321" cy="3143272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Shape 93"/>
          <p:cNvSpPr/>
          <p:nvPr/>
        </p:nvSpPr>
        <p:spPr>
          <a:xfrm>
            <a:off x="357158" y="2428867"/>
            <a:ext cx="1357322" cy="3143272"/>
          </a:xfrm>
          <a:prstGeom prst="round2DiagRect">
            <a:avLst>
              <a:gd name="adj1" fmla="val 16667"/>
              <a:gd name="adj2" fmla="val 0"/>
            </a:avLst>
          </a:prstGeom>
          <a:noFill/>
          <a:ln w="88900" cap="sq" cmpd="sng">
            <a:solidFill>
              <a:srgbClr val="5F497A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/>
          <p:nvPr/>
        </p:nvSpPr>
        <p:spPr>
          <a:xfrm>
            <a:off x="1857356" y="3929066"/>
            <a:ext cx="1071570" cy="2571767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95" name="Shape 9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57356" y="3929066"/>
            <a:ext cx="1071569" cy="2571768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Shape 96"/>
          <p:cNvSpPr/>
          <p:nvPr/>
        </p:nvSpPr>
        <p:spPr>
          <a:xfrm>
            <a:off x="1857356" y="3929066"/>
            <a:ext cx="1071570" cy="2571767"/>
          </a:xfrm>
          <a:prstGeom prst="snip2DiagRect">
            <a:avLst>
              <a:gd name="adj1" fmla="val 0"/>
              <a:gd name="adj2" fmla="val 16667"/>
            </a:avLst>
          </a:prstGeom>
          <a:noFill/>
          <a:ln w="88900" cap="sq" cmpd="sng">
            <a:solidFill>
              <a:srgbClr val="5F497A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ctrTitle"/>
          </p:nvPr>
        </p:nvSpPr>
        <p:spPr>
          <a:xfrm>
            <a:off x="3857619" y="2714619"/>
            <a:ext cx="5286380" cy="414337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ru-RU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</a:p>
        </p:txBody>
      </p:sp>
      <p:sp>
        <p:nvSpPr>
          <p:cNvPr id="102" name="Shape 102"/>
          <p:cNvSpPr/>
          <p:nvPr/>
        </p:nvSpPr>
        <p:spPr>
          <a:xfrm>
            <a:off x="0" y="0"/>
            <a:ext cx="3143239" cy="857232"/>
          </a:xfrm>
          <a:prstGeom prst="ribbon2">
            <a:avLst>
              <a:gd name="adj1" fmla="val 16667"/>
              <a:gd name="adj2" fmla="val 50000"/>
            </a:avLst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История колеса</a:t>
            </a:r>
          </a:p>
        </p:txBody>
      </p:sp>
      <p:sp>
        <p:nvSpPr>
          <p:cNvPr id="103" name="Shape 103"/>
          <p:cNvSpPr/>
          <p:nvPr/>
        </p:nvSpPr>
        <p:spPr>
          <a:xfrm>
            <a:off x="3214677" y="0"/>
            <a:ext cx="5929322" cy="6463308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89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Известно, что первые колеса были сделаны в Месопотамии (современный Ирак) </a:t>
            </a: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8500 - 8000 годах до нашей эры</a:t>
            </a:r>
            <a:r>
              <a:rPr lang="ru-RU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Они были двух видов: гончарный круг и колесо для телеги. Гончарный круг был предком наших шкивов, водяных колес, шестерен часового механизма.</a:t>
            </a: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Изображения салазок с  колесиками 3000 г. до н.э. найдены в Междуречье в шумерском городе Урук. В 2000 году до н.э. конструкция колеса совершенствуется: появляются спицы, ступицы и гнутый обод. Позднее, в 1-м тысячелетии до н.э. кельтами для увеличения прочности колёс своих колесниц стали применять металлический обод, который затем в транспортных машинах был заменен резиновыми шинами для амортизации.  </a:t>
            </a:r>
            <a:br>
              <a:rPr lang="ru-RU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Древние колеса были прочно прикреплены к своей оси. Колеса и оси составляли одно целое. </a:t>
            </a:r>
            <a:br>
              <a:rPr lang="ru-RU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Первыми экипажами были крестьянские телеги, военные колесницы, царские катафалки и священные телеги богов.</a:t>
            </a:r>
            <a:br>
              <a:rPr lang="ru-RU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Ранние повозки и колесницы были 2-х или 4-х колёсными. Передняя и задняя оси крепились к корпусу, оси не могли двигаться, экипаж не мог делать крутых поворотов. И лишь 2000 лет назад изобрели переднюю управляемую ось, с помощью которой экипаж мог поворачивать влево и вправо. </a:t>
            </a:r>
          </a:p>
        </p:txBody>
      </p:sp>
      <p:pic>
        <p:nvPicPr>
          <p:cNvPr id="104" name="Shape 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4480" y="1571612"/>
            <a:ext cx="1428750" cy="1285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/>
          <p:nvPr/>
        </p:nvSpPr>
        <p:spPr>
          <a:xfrm>
            <a:off x="1714480" y="1571612"/>
            <a:ext cx="1428749" cy="1285874"/>
          </a:xfrm>
          <a:prstGeom prst="round2DiagRect">
            <a:avLst>
              <a:gd name="adj1" fmla="val 16667"/>
              <a:gd name="adj2" fmla="val 0"/>
            </a:avLst>
          </a:prstGeom>
          <a:noFill/>
          <a:ln w="88900" cap="sq" cmpd="sng">
            <a:solidFill>
              <a:srgbClr val="5F497A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06" name="Shape 10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4282" y="928670"/>
            <a:ext cx="142875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Shape 107"/>
          <p:cNvSpPr/>
          <p:nvPr/>
        </p:nvSpPr>
        <p:spPr>
          <a:xfrm>
            <a:off x="214282" y="928670"/>
            <a:ext cx="1428749" cy="1028700"/>
          </a:xfrm>
          <a:prstGeom prst="round2DiagRect">
            <a:avLst>
              <a:gd name="adj1" fmla="val 16667"/>
              <a:gd name="adj2" fmla="val 0"/>
            </a:avLst>
          </a:prstGeom>
          <a:noFill/>
          <a:ln w="88900" cap="sq" cmpd="sng">
            <a:solidFill>
              <a:srgbClr val="5F497A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08" name="Shape 10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5719" y="2714619"/>
            <a:ext cx="1214445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Shape 109"/>
          <p:cNvSpPr/>
          <p:nvPr/>
        </p:nvSpPr>
        <p:spPr>
          <a:xfrm>
            <a:off x="285719" y="2714619"/>
            <a:ext cx="1214446" cy="1066799"/>
          </a:xfrm>
          <a:prstGeom prst="round2DiagRect">
            <a:avLst>
              <a:gd name="adj1" fmla="val 16667"/>
              <a:gd name="adj2" fmla="val 0"/>
            </a:avLst>
          </a:prstGeom>
          <a:noFill/>
          <a:ln w="88900" cap="sq" cmpd="sng">
            <a:solidFill>
              <a:srgbClr val="5F497A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10" name="Shape 11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14282" y="4071942"/>
            <a:ext cx="1304925" cy="142875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Shape 111"/>
          <p:cNvSpPr/>
          <p:nvPr/>
        </p:nvSpPr>
        <p:spPr>
          <a:xfrm>
            <a:off x="214282" y="4071942"/>
            <a:ext cx="1304924" cy="1428749"/>
          </a:xfrm>
          <a:prstGeom prst="round2DiagRect">
            <a:avLst>
              <a:gd name="adj1" fmla="val 16667"/>
              <a:gd name="adj2" fmla="val 0"/>
            </a:avLst>
          </a:prstGeom>
          <a:noFill/>
          <a:ln w="88900" cap="sq" cmpd="sng">
            <a:solidFill>
              <a:srgbClr val="5F497A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12" name="Shape 11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714480" y="5214950"/>
            <a:ext cx="1428750" cy="142875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Shape 113"/>
          <p:cNvSpPr/>
          <p:nvPr/>
        </p:nvSpPr>
        <p:spPr>
          <a:xfrm>
            <a:off x="1714480" y="5214950"/>
            <a:ext cx="1428749" cy="1428749"/>
          </a:xfrm>
          <a:prstGeom prst="round2DiagRect">
            <a:avLst>
              <a:gd name="adj1" fmla="val 16667"/>
              <a:gd name="adj2" fmla="val 0"/>
            </a:avLst>
          </a:prstGeom>
          <a:noFill/>
          <a:ln w="88900" cap="sq" cmpd="sng">
            <a:solidFill>
              <a:srgbClr val="5F497A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14" name="Shape 1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714480" y="3357562"/>
            <a:ext cx="1428750" cy="142875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Shape 115"/>
          <p:cNvSpPr/>
          <p:nvPr/>
        </p:nvSpPr>
        <p:spPr>
          <a:xfrm>
            <a:off x="1714480" y="3357562"/>
            <a:ext cx="1428749" cy="1428749"/>
          </a:xfrm>
          <a:prstGeom prst="round2DiagRect">
            <a:avLst>
              <a:gd name="adj1" fmla="val 16667"/>
              <a:gd name="adj2" fmla="val 0"/>
            </a:avLst>
          </a:prstGeom>
          <a:noFill/>
          <a:ln w="88900" cap="sq" cmpd="sng">
            <a:solidFill>
              <a:srgbClr val="5F497A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0" y="0"/>
            <a:ext cx="3143239" cy="857232"/>
          </a:xfrm>
          <a:prstGeom prst="ribbon2">
            <a:avLst>
              <a:gd name="adj1" fmla="val 16667"/>
              <a:gd name="adj2" fmla="val 50000"/>
            </a:avLst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История светофора</a:t>
            </a:r>
          </a:p>
        </p:txBody>
      </p:sp>
      <p:sp>
        <p:nvSpPr>
          <p:cNvPr id="121" name="Shape 121"/>
          <p:cNvSpPr/>
          <p:nvPr/>
        </p:nvSpPr>
        <p:spPr>
          <a:xfrm>
            <a:off x="3071801" y="0"/>
            <a:ext cx="6072197" cy="4801313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89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Светофор от русского -свет и греческого φορς – несущий.  Это устройство оптической сигнализации, предназначенное для регулирования движения людей, велосипедов, автомобилей и иных участников дорожного движения, поездов железной дороги и метрополитена, речных и морских судов, трамваев, троллейбусов, автобусов и всего транспорта.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Первый светофор был изобретен в 1868 году в Лондоне. Это был газовый фонарь с двумя фильтрами: зелёным и красным. Цвета менялись с помощью ручного привода, которым управлял полицейский.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Первый сигнальный электрический светофор появился в США в 1914 году. Он имел 2 цвета, но через 4 года появился жёлтый цвет.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Англии появляются светофоры, очень похожие на часы: круглый диск, разделенный на сектора, по которому движется стрелка. </a:t>
            </a:r>
          </a:p>
        </p:txBody>
      </p:sp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0694" y="4929198"/>
            <a:ext cx="1643041" cy="1714487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Shape 123"/>
          <p:cNvSpPr/>
          <p:nvPr/>
        </p:nvSpPr>
        <p:spPr>
          <a:xfrm>
            <a:off x="5500694" y="4929198"/>
            <a:ext cx="1643042" cy="1714488"/>
          </a:xfrm>
          <a:prstGeom prst="round2DiagRect">
            <a:avLst>
              <a:gd name="adj1" fmla="val 16667"/>
              <a:gd name="adj2" fmla="val 0"/>
            </a:avLst>
          </a:prstGeom>
          <a:noFill/>
          <a:ln w="88900" cap="sq" cmpd="sng">
            <a:solidFill>
              <a:srgbClr val="5F497A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7786710" y="4929198"/>
            <a:ext cx="895349" cy="1643074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25" name="Shape 1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86710" y="4929198"/>
            <a:ext cx="895350" cy="1643074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/>
          <p:nvPr/>
        </p:nvSpPr>
        <p:spPr>
          <a:xfrm>
            <a:off x="7786710" y="4929198"/>
            <a:ext cx="895349" cy="1643074"/>
          </a:xfrm>
          <a:prstGeom prst="snip2DiagRect">
            <a:avLst>
              <a:gd name="adj1" fmla="val 0"/>
              <a:gd name="adj2" fmla="val 16667"/>
            </a:avLst>
          </a:prstGeom>
          <a:noFill/>
          <a:ln w="88900" cap="sq" cmpd="sng">
            <a:solidFill>
              <a:srgbClr val="5F497A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27" name="Shape 1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2910" y="3500437"/>
            <a:ext cx="1827860" cy="2714644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/>
          <p:nvPr/>
        </p:nvSpPr>
        <p:spPr>
          <a:xfrm>
            <a:off x="642910" y="3500437"/>
            <a:ext cx="1827859" cy="2714644"/>
          </a:xfrm>
          <a:prstGeom prst="round2DiagRect">
            <a:avLst>
              <a:gd name="adj1" fmla="val 16667"/>
              <a:gd name="adj2" fmla="val 0"/>
            </a:avLst>
          </a:prstGeom>
          <a:noFill/>
          <a:ln w="88900" cap="sq" cmpd="sng">
            <a:solidFill>
              <a:srgbClr val="5F497A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29" name="Shape 1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85785" y="1071545"/>
            <a:ext cx="1704978" cy="2149132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Shape 130"/>
          <p:cNvSpPr/>
          <p:nvPr/>
        </p:nvSpPr>
        <p:spPr>
          <a:xfrm>
            <a:off x="785785" y="1071545"/>
            <a:ext cx="1704979" cy="2149133"/>
          </a:xfrm>
          <a:prstGeom prst="round2DiagRect">
            <a:avLst>
              <a:gd name="adj1" fmla="val 16667"/>
              <a:gd name="adj2" fmla="val 0"/>
            </a:avLst>
          </a:prstGeom>
          <a:noFill/>
          <a:ln w="88900" cap="sq" cmpd="sng">
            <a:solidFill>
              <a:srgbClr val="5F497A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31" name="Shape 13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286116" y="4929198"/>
            <a:ext cx="1428750" cy="1428750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Shape 132"/>
          <p:cNvSpPr/>
          <p:nvPr/>
        </p:nvSpPr>
        <p:spPr>
          <a:xfrm>
            <a:off x="3286116" y="4929198"/>
            <a:ext cx="1428749" cy="1428749"/>
          </a:xfrm>
          <a:prstGeom prst="round2DiagRect">
            <a:avLst>
              <a:gd name="adj1" fmla="val 16667"/>
              <a:gd name="adj2" fmla="val 0"/>
            </a:avLst>
          </a:prstGeom>
          <a:noFill/>
          <a:ln w="88900" cap="sq" cmpd="sng">
            <a:solidFill>
              <a:srgbClr val="5F497A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0" y="0"/>
            <a:ext cx="3714743" cy="1214421"/>
          </a:xfrm>
          <a:prstGeom prst="ribbon2">
            <a:avLst>
              <a:gd name="adj1" fmla="val 16667"/>
              <a:gd name="adj2" fmla="val 50000"/>
            </a:avLst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Дорожные знаки</a:t>
            </a:r>
          </a:p>
        </p:txBody>
      </p:sp>
      <p:sp>
        <p:nvSpPr>
          <p:cNvPr id="138" name="Shape 138"/>
          <p:cNvSpPr/>
          <p:nvPr/>
        </p:nvSpPr>
        <p:spPr>
          <a:xfrm>
            <a:off x="3786182" y="428604"/>
            <a:ext cx="5357818" cy="2585322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89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Прототипами современных дорожных знаков можно считать таблички, на которых указывалось направление движения к населённому пункту и расстояние до него. Решение о создании единых европейских правил дорожного движения было принято в 1909 году на всемирной конференции в Париже, ввиду увеличения числа автомобилей, роста скоростей и интенсивности движения на городских улицах.. </a:t>
            </a:r>
          </a:p>
        </p:txBody>
      </p:sp>
      <p:pic>
        <p:nvPicPr>
          <p:cNvPr id="139" name="Shape 1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7158" y="3000372"/>
            <a:ext cx="3643338" cy="3357585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Shape 140"/>
          <p:cNvSpPr/>
          <p:nvPr/>
        </p:nvSpPr>
        <p:spPr>
          <a:xfrm>
            <a:off x="357158" y="3000372"/>
            <a:ext cx="3643337" cy="3357586"/>
          </a:xfrm>
          <a:prstGeom prst="round2DiagRect">
            <a:avLst>
              <a:gd name="adj1" fmla="val 16667"/>
              <a:gd name="adj2" fmla="val 0"/>
            </a:avLst>
          </a:prstGeom>
          <a:noFill/>
          <a:ln w="88900" cap="sq" cmpd="sng">
            <a:solidFill>
              <a:srgbClr val="7030A0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Shape 1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4282" y="3214685"/>
            <a:ext cx="3143273" cy="2357453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Shape 146"/>
          <p:cNvSpPr/>
          <p:nvPr/>
        </p:nvSpPr>
        <p:spPr>
          <a:xfrm>
            <a:off x="214282" y="3214685"/>
            <a:ext cx="3143272" cy="2357453"/>
          </a:xfrm>
          <a:prstGeom prst="round2DiagRect">
            <a:avLst>
              <a:gd name="adj1" fmla="val 16667"/>
              <a:gd name="adj2" fmla="val 0"/>
            </a:avLst>
          </a:prstGeom>
          <a:noFill/>
          <a:ln w="88900" cap="sq" cmpd="sng">
            <a:solidFill>
              <a:srgbClr val="7030A0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0" y="285728"/>
            <a:ext cx="3643306" cy="857232"/>
          </a:xfrm>
          <a:prstGeom prst="ribbon2">
            <a:avLst>
              <a:gd name="adj1" fmla="val 16667"/>
              <a:gd name="adj2" fmla="val 50000"/>
            </a:avLst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Удостоверение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водителя</a:t>
            </a:r>
          </a:p>
        </p:txBody>
      </p:sp>
      <p:sp>
        <p:nvSpPr>
          <p:cNvPr id="148" name="Shape 148"/>
          <p:cNvSpPr/>
          <p:nvPr/>
        </p:nvSpPr>
        <p:spPr>
          <a:xfrm>
            <a:off x="3643305" y="428604"/>
            <a:ext cx="5500693" cy="3046988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89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Первым в мире водительским удостоверением стала «справка о способности управлять транспортным средством с механическим мотором», вручённая 14 августа 1893 года префектом полиции Парижа Луи Лепином ныне       неизвестному французскому автомобилисту.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/>
        </p:nvSpPr>
        <p:spPr>
          <a:xfrm>
            <a:off x="0" y="0"/>
            <a:ext cx="3714743" cy="1214421"/>
          </a:xfrm>
          <a:prstGeom prst="ribbon2">
            <a:avLst>
              <a:gd name="adj1" fmla="val 16667"/>
              <a:gd name="adj2" fmla="val 50000"/>
            </a:avLst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Первые правила дорожного движения в России</a:t>
            </a:r>
          </a:p>
        </p:txBody>
      </p:sp>
      <p:sp>
        <p:nvSpPr>
          <p:cNvPr id="154" name="Shape 154"/>
          <p:cNvSpPr/>
          <p:nvPr/>
        </p:nvSpPr>
        <p:spPr>
          <a:xfrm>
            <a:off x="3786182" y="428604"/>
            <a:ext cx="5357818" cy="2862322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89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России правила дорожного движения на лошадях были введены Петром I 13 января 1683 года. - Указ предупреждал извозчиков, что бы они ездили осторожно, не давили пеших людей. Был издан именной указ, «сказанный разных чинов людям», который категорически запрещал управление лошадьми с помощью вожжей. Тогда считали, что для того, чтобы кучер лучше видел дорогу, он должен управлять лошадью сидя на ней верхом. </a:t>
            </a:r>
          </a:p>
        </p:txBody>
      </p:sp>
      <p:pic>
        <p:nvPicPr>
          <p:cNvPr id="155" name="Shape 1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14421"/>
            <a:ext cx="3643306" cy="2071701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Shape 156"/>
          <p:cNvSpPr/>
          <p:nvPr/>
        </p:nvSpPr>
        <p:spPr>
          <a:xfrm>
            <a:off x="0" y="1214421"/>
            <a:ext cx="3643306" cy="2071701"/>
          </a:xfrm>
          <a:prstGeom prst="round2DiagRect">
            <a:avLst>
              <a:gd name="adj1" fmla="val 16667"/>
              <a:gd name="adj2" fmla="val 0"/>
            </a:avLst>
          </a:prstGeom>
          <a:noFill/>
          <a:ln w="88900" cap="sq" cmpd="sng">
            <a:solidFill>
              <a:srgbClr val="5F497A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7" name="Shape 157"/>
          <p:cNvSpPr/>
          <p:nvPr/>
        </p:nvSpPr>
        <p:spPr>
          <a:xfrm>
            <a:off x="3786182" y="3429000"/>
            <a:ext cx="5357818" cy="1200329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89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указе, изданном в 1742 году, говорилось: «Ежели кто на лошадях резво ездить будет, тех через полицейские команды ловить и лошадей отсылать на конюшню государыни».</a:t>
            </a:r>
          </a:p>
        </p:txBody>
      </p:sp>
      <p:sp>
        <p:nvSpPr>
          <p:cNvPr id="158" name="Shape 158"/>
          <p:cNvSpPr/>
          <p:nvPr/>
        </p:nvSpPr>
        <p:spPr>
          <a:xfrm>
            <a:off x="3786182" y="5000635"/>
            <a:ext cx="5357818" cy="1477328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89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1812 году были введены правила, которые установили правостороннее движение, ограничение скорости, требование технической исправности экипажей, введение номерных знаков для экипажей.</a:t>
            </a:r>
          </a:p>
        </p:txBody>
      </p:sp>
      <p:sp>
        <p:nvSpPr>
          <p:cNvPr id="159" name="Shape 159"/>
          <p:cNvSpPr/>
          <p:nvPr/>
        </p:nvSpPr>
        <p:spPr>
          <a:xfrm>
            <a:off x="0" y="5143512"/>
            <a:ext cx="3786181" cy="1214446"/>
          </a:xfrm>
          <a:prstGeom prst="ribbon2">
            <a:avLst>
              <a:gd name="adj1" fmla="val 16667"/>
              <a:gd name="adj2" fmla="val 50000"/>
            </a:avLst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 правостороннем движении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/>
        </p:nvSpPr>
        <p:spPr>
          <a:xfrm>
            <a:off x="0" y="428604"/>
            <a:ext cx="3500430" cy="1285883"/>
          </a:xfrm>
          <a:prstGeom prst="ribbon2">
            <a:avLst>
              <a:gd name="adj1" fmla="val 33333"/>
              <a:gd name="adj2" fmla="val 50000"/>
            </a:avLst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Меры наказания</a:t>
            </a:r>
          </a:p>
        </p:txBody>
      </p:sp>
      <p:sp>
        <p:nvSpPr>
          <p:cNvPr id="165" name="Shape 165"/>
          <p:cNvSpPr/>
          <p:nvPr/>
        </p:nvSpPr>
        <p:spPr>
          <a:xfrm>
            <a:off x="3643305" y="1643050"/>
            <a:ext cx="5500693" cy="2862322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89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Сенатский указ от 9 марта 1730 г. «О нескорой и осторожной езде на лошадях по улицам, и о задержании в Полиции тех, которые будут давить лошадьми и бить проходящих кнутьями», который гласил: «Извозчикам и прочим всяких чинов людям ездить, имея лошадей, взнузданными, со всякими опасениями и осторожностью, смирно». За ослушание «виновные за первую вину будут биты кошками, за вторую кнутом, а за третью сосланы будут на каторгу».</a:t>
            </a:r>
          </a:p>
        </p:txBody>
      </p:sp>
      <p:pic>
        <p:nvPicPr>
          <p:cNvPr id="166" name="Shape 1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7158" y="3786189"/>
            <a:ext cx="3143272" cy="2643206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Shape 167"/>
          <p:cNvSpPr/>
          <p:nvPr/>
        </p:nvSpPr>
        <p:spPr>
          <a:xfrm>
            <a:off x="357158" y="3786189"/>
            <a:ext cx="3143272" cy="2643205"/>
          </a:xfrm>
          <a:prstGeom prst="round2DiagRect">
            <a:avLst>
              <a:gd name="adj1" fmla="val 16667"/>
              <a:gd name="adj2" fmla="val 0"/>
            </a:avLst>
          </a:prstGeom>
          <a:noFill/>
          <a:ln w="88900" cap="sq" cmpd="sng">
            <a:solidFill>
              <a:srgbClr val="5F497A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0" y="428604"/>
            <a:ext cx="3500430" cy="1285883"/>
          </a:xfrm>
          <a:prstGeom prst="ribbon2">
            <a:avLst>
              <a:gd name="adj1" fmla="val 33333"/>
              <a:gd name="adj2" fmla="val 50000"/>
            </a:avLst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Первый автомобиль в России</a:t>
            </a:r>
          </a:p>
        </p:txBody>
      </p:sp>
      <p:sp>
        <p:nvSpPr>
          <p:cNvPr id="173" name="Shape 173"/>
          <p:cNvSpPr/>
          <p:nvPr/>
        </p:nvSpPr>
        <p:spPr>
          <a:xfrm>
            <a:off x="3643305" y="1643050"/>
            <a:ext cx="5500693" cy="3139321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89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России первый автомобиль отечественного производства появился в 1896 г. Его сконструировали инженеры Е. А. Яковлев и П. А. Фрезе. В этом же году были разработаны и первые официальные правила перевозки тяжестей и пассажиров в самодвижущихся экипажах. А в 1900 г. было утверждено "Обязательное постановление о порядке пассажирского и грузового движения по г. Санкт-Петербургу на автомобилях". Эти правила в дальнейшем постоянно совершенствовались и утверждались заново</a:t>
            </a:r>
          </a:p>
        </p:txBody>
      </p:sp>
      <p:pic>
        <p:nvPicPr>
          <p:cNvPr id="174" name="Shape 1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2843" y="4286255"/>
            <a:ext cx="3428992" cy="2053627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Shape 175"/>
          <p:cNvSpPr/>
          <p:nvPr/>
        </p:nvSpPr>
        <p:spPr>
          <a:xfrm>
            <a:off x="142843" y="4286255"/>
            <a:ext cx="3428992" cy="2053627"/>
          </a:xfrm>
          <a:prstGeom prst="round2DiagRect">
            <a:avLst>
              <a:gd name="adj1" fmla="val 16667"/>
              <a:gd name="adj2" fmla="val 0"/>
            </a:avLst>
          </a:prstGeom>
          <a:noFill/>
          <a:ln w="88900" cap="sq" cmpd="sng">
            <a:solidFill>
              <a:srgbClr val="7030A0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836</Words>
  <Application>Microsoft Office PowerPoint</Application>
  <PresentationFormat>Экран (4:3)</PresentationFormat>
  <Paragraphs>33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WWW</cp:lastModifiedBy>
  <cp:revision>1</cp:revision>
  <dcterms:modified xsi:type="dcterms:W3CDTF">2017-09-07T04:23:10Z</dcterms:modified>
</cp:coreProperties>
</file>